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7" r:id="rId2"/>
    <p:sldId id="257" r:id="rId3"/>
    <p:sldId id="320" r:id="rId4"/>
    <p:sldId id="321" r:id="rId5"/>
    <p:sldId id="326" r:id="rId6"/>
    <p:sldId id="327" r:id="rId7"/>
    <p:sldId id="328" r:id="rId8"/>
    <p:sldId id="329" r:id="rId9"/>
    <p:sldId id="330" r:id="rId10"/>
    <p:sldId id="313" r:id="rId11"/>
    <p:sldId id="314" r:id="rId12"/>
    <p:sldId id="332" r:id="rId13"/>
    <p:sldId id="331" r:id="rId14"/>
    <p:sldId id="341" r:id="rId15"/>
    <p:sldId id="339" r:id="rId16"/>
    <p:sldId id="340" r:id="rId17"/>
    <p:sldId id="342" r:id="rId18"/>
    <p:sldId id="343" r:id="rId19"/>
    <p:sldId id="344" r:id="rId20"/>
    <p:sldId id="303" r:id="rId21"/>
    <p:sldId id="32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7E0E9"/>
    <a:srgbClr val="11C1FF"/>
    <a:srgbClr val="F11BAA"/>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2" d="100"/>
          <a:sy n="62" d="100"/>
        </p:scale>
        <p:origin x="13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Sóng thần là sóng thường có chiều cao 20- 40m, truyền theo chiều ngang với tốc độ 400 - 800km/h.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Nguyên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nhân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ra</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sóng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biển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chủ</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yếu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là</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Sóng biển là hình thức dao động tại chỗ của nước biển và đại dương.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CE2B6C17-CB5C-491F-8F9B-D008CEB9B890}">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Nguyên nhân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ra</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sóng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thần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do động đất, núi lửa phun ngầm dưới đáy biển.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191B55AD-AD74-4D6F-BE33-F40FA8C4E037}" type="parTrans" cxnId="{87859F89-9ECE-42C4-BDE6-4940FAF5162C}">
      <dgm:prSet/>
      <dgm:spPr/>
      <dgm:t>
        <a:bodyPr/>
        <a:lstStyle/>
        <a:p>
          <a:endParaRPr lang="en-US"/>
        </a:p>
      </dgm:t>
    </dgm:pt>
    <dgm:pt modelId="{57D50B40-293F-4B34-94BE-D99C1A73C932}" type="sibTrans" cxnId="{87859F89-9ECE-42C4-BDE6-4940FAF5162C}">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X="127168" custScaleY="74684">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X="127168" custScaleY="108906">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t>
        <a:bodyPr/>
        <a:lstStyle/>
        <a:p>
          <a:endParaRPr lang="en-US"/>
        </a:p>
      </dgm:t>
    </dgm:pt>
    <dgm:pt modelId="{D9246615-CD69-4860-A2C2-650A32E32E31}" type="pres">
      <dgm:prSet presAssocID="{D926FC03-1594-4011-A9FF-20D764A1C295}" presName="connTx" presStyleLbl="parChTrans1D3" presStyleIdx="2"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X="128820" custScaleY="56914">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48F03449-23B2-4E4E-A018-226BF74985AD}" type="pres">
      <dgm:prSet presAssocID="{191B55AD-AD74-4D6F-BE33-F40FA8C4E037}" presName="conn2-1" presStyleLbl="parChTrans1D3" presStyleIdx="3" presStyleCnt="4"/>
      <dgm:spPr/>
      <dgm:t>
        <a:bodyPr/>
        <a:lstStyle/>
        <a:p>
          <a:endParaRPr lang="en-US"/>
        </a:p>
      </dgm:t>
    </dgm:pt>
    <dgm:pt modelId="{A363D940-7253-4DFA-B814-819560D2E35A}" type="pres">
      <dgm:prSet presAssocID="{191B55AD-AD74-4D6F-BE33-F40FA8C4E037}" presName="connTx" presStyleLbl="parChTrans1D3" presStyleIdx="3" presStyleCnt="4"/>
      <dgm:spPr/>
      <dgm:t>
        <a:bodyPr/>
        <a:lstStyle/>
        <a:p>
          <a:endParaRPr lang="en-US"/>
        </a:p>
      </dgm:t>
    </dgm:pt>
    <dgm:pt modelId="{738C573B-2B99-48F3-8D7E-4B4AAB8BD367}" type="pres">
      <dgm:prSet presAssocID="{CE2B6C17-CB5C-491F-8F9B-D008CEB9B890}" presName="root2" presStyleCnt="0"/>
      <dgm:spPr/>
    </dgm:pt>
    <dgm:pt modelId="{3F298CA1-7B6D-440D-9BFC-1878E723FC3F}" type="pres">
      <dgm:prSet presAssocID="{CE2B6C17-CB5C-491F-8F9B-D008CEB9B890}" presName="LevelTwoTextNode" presStyleLbl="node3" presStyleIdx="3" presStyleCnt="4" custScaleX="127167">
        <dgm:presLayoutVars>
          <dgm:chPref val="3"/>
        </dgm:presLayoutVars>
      </dgm:prSet>
      <dgm:spPr/>
      <dgm:t>
        <a:bodyPr/>
        <a:lstStyle/>
        <a:p>
          <a:endParaRPr lang="en-US"/>
        </a:p>
      </dgm:t>
    </dgm:pt>
    <dgm:pt modelId="{F2EA0F47-FFBF-4E3F-8473-BE6B7AE86461}" type="pres">
      <dgm:prSet presAssocID="{CE2B6C17-CB5C-491F-8F9B-D008CEB9B890}" presName="level3hierChild" presStyleCnt="0"/>
      <dgm:spPr/>
    </dgm:pt>
  </dgm:ptLst>
  <dgm:cxnLst>
    <dgm:cxn modelId="{7194379D-A0D2-4360-9AB4-C524F3407089}" srcId="{65F2C0DE-327F-427B-8C65-5C0B228D3EA5}" destId="{C5C0E0B2-2835-44F0-8EE0-D21BF7353577}" srcOrd="0" destOrd="0" parTransId="{CCF5FD4E-3B15-4708-A986-5FBD997FCA2D}" sibTransId="{E3793602-3ADA-4D19-9738-62BCC943E85A}"/>
    <dgm:cxn modelId="{0F439AC3-5987-41AF-B4D0-5B48355BE1AC}" type="presOf" srcId="{191B55AD-AD74-4D6F-BE33-F40FA8C4E037}" destId="{48F03449-23B2-4E4E-A018-226BF74985AD}"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87859F89-9ECE-42C4-BDE6-4940FAF5162C}" srcId="{6CFB1BB9-57DB-4A40-8729-A32D7A792CF5}" destId="{CE2B6C17-CB5C-491F-8F9B-D008CEB9B890}" srcOrd="1" destOrd="0" parTransId="{191B55AD-AD74-4D6F-BE33-F40FA8C4E037}" sibTransId="{57D50B40-293F-4B34-94BE-D99C1A73C932}"/>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1757D4FE-8AB7-4C0C-B8D9-680587C5B888}" type="presOf" srcId="{CCF5FD4E-3B15-4708-A986-5FBD997FCA2D}" destId="{AD3E9BE4-C1FD-45E9-8AAC-8C1311199B8A}" srcOrd="0" destOrd="0" presId="urn:microsoft.com/office/officeart/2005/8/layout/hierarchy2"/>
    <dgm:cxn modelId="{06D3D839-EF40-47B3-94C1-6699EF517F0D}" type="presOf" srcId="{CE2B6C17-CB5C-491F-8F9B-D008CEB9B890}" destId="{3F298CA1-7B6D-440D-9BFC-1878E723FC3F}"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A6EFF9EC-CF81-4AE5-ABE9-CE7240CDD81D}" type="presOf" srcId="{191B55AD-AD74-4D6F-BE33-F40FA8C4E037}" destId="{A363D940-7253-4DFA-B814-819560D2E35A}" srcOrd="1"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23810E6D-FD5F-4CBC-8758-9C70947D4711}" type="presParOf" srcId="{E92CB68C-072B-425A-A048-260A8F53A5E2}" destId="{48F03449-23B2-4E4E-A018-226BF74985AD}" srcOrd="2" destOrd="0" presId="urn:microsoft.com/office/officeart/2005/8/layout/hierarchy2"/>
    <dgm:cxn modelId="{F5DF3D9D-F3EE-467E-AF76-548F6169EDF0}" type="presParOf" srcId="{48F03449-23B2-4E4E-A018-226BF74985AD}" destId="{A363D940-7253-4DFA-B814-819560D2E35A}" srcOrd="0" destOrd="0" presId="urn:microsoft.com/office/officeart/2005/8/layout/hierarchy2"/>
    <dgm:cxn modelId="{D7B78144-2C58-44EB-91F4-68760EA6AA5F}" type="presParOf" srcId="{E92CB68C-072B-425A-A048-260A8F53A5E2}" destId="{738C573B-2B99-48F3-8D7E-4B4AAB8BD367}" srcOrd="3" destOrd="0" presId="urn:microsoft.com/office/officeart/2005/8/layout/hierarchy2"/>
    <dgm:cxn modelId="{1F63A18C-66F1-4942-B94F-6C6CF9A57C88}" type="presParOf" srcId="{738C573B-2B99-48F3-8D7E-4B4AAB8BD367}" destId="{3F298CA1-7B6D-440D-9BFC-1878E723FC3F}" srcOrd="0" destOrd="0" presId="urn:microsoft.com/office/officeart/2005/8/layout/hierarchy2"/>
    <dgm:cxn modelId="{D55BDC12-F968-4787-B053-C2311FAF1403}" type="presParOf" srcId="{738C573B-2B99-48F3-8D7E-4B4AAB8BD367}" destId="{F2EA0F47-FFBF-4E3F-8473-BE6B7AE86461}"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5, 6,7 ,8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Nguyên nhân: Được hình thành chủ yếu do sức hút của Mặt Trăng và Mặt Trời.</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Khi Mặt Trăng, Trái Đất, Mặt Trời nằm thẳng hàng (lực hút kết hợp) thủy triều lớn nhất (triều cường, ngày 1 và 15: không trăng, trăng tròn).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Thủy triều là hiện tượng nước biển có lúc dâng lên, lấn sâu vào đất liền, có lút rút xuống, lùi ra xa.</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CE2B6C17-CB5C-491F-8F9B-D008CEB9B890}">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Khi Mặt Trăng, Trái Đất, Mặt Trời ở vị trí vuông góc (lực hút đối nghịch) thủy triều kém nhất ( triều kém, ngày 8 và 23: trăng khuyết).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191B55AD-AD74-4D6F-BE33-F40FA8C4E037}" type="parTrans" cxnId="{87859F89-9ECE-42C4-BDE6-4940FAF5162C}">
      <dgm:prSet/>
      <dgm:spPr/>
      <dgm:t>
        <a:bodyPr/>
        <a:lstStyle/>
        <a:p>
          <a:endParaRPr lang="en-US"/>
        </a:p>
      </dgm:t>
    </dgm:pt>
    <dgm:pt modelId="{57D50B40-293F-4B34-94BE-D99C1A73C932}" type="sibTrans" cxnId="{87859F89-9ECE-42C4-BDE6-4940FAF5162C}">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X="169751" custScaleY="93756">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X="169251" custScaleY="8729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t>
        <a:bodyPr/>
        <a:lstStyle/>
        <a:p>
          <a:endParaRPr lang="en-US"/>
        </a:p>
      </dgm:t>
    </dgm:pt>
    <dgm:pt modelId="{D9246615-CD69-4860-A2C2-650A32E32E31}" type="pres">
      <dgm:prSet presAssocID="{D926FC03-1594-4011-A9FF-20D764A1C295}" presName="connTx" presStyleLbl="parChTrans1D3" presStyleIdx="2"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X="169249" custScaleY="12689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48F03449-23B2-4E4E-A018-226BF74985AD}" type="pres">
      <dgm:prSet presAssocID="{191B55AD-AD74-4D6F-BE33-F40FA8C4E037}" presName="conn2-1" presStyleLbl="parChTrans1D3" presStyleIdx="3" presStyleCnt="4"/>
      <dgm:spPr/>
      <dgm:t>
        <a:bodyPr/>
        <a:lstStyle/>
        <a:p>
          <a:endParaRPr lang="en-US"/>
        </a:p>
      </dgm:t>
    </dgm:pt>
    <dgm:pt modelId="{A363D940-7253-4DFA-B814-819560D2E35A}" type="pres">
      <dgm:prSet presAssocID="{191B55AD-AD74-4D6F-BE33-F40FA8C4E037}" presName="connTx" presStyleLbl="parChTrans1D3" presStyleIdx="3" presStyleCnt="4"/>
      <dgm:spPr/>
      <dgm:t>
        <a:bodyPr/>
        <a:lstStyle/>
        <a:p>
          <a:endParaRPr lang="en-US"/>
        </a:p>
      </dgm:t>
    </dgm:pt>
    <dgm:pt modelId="{738C573B-2B99-48F3-8D7E-4B4AAB8BD367}" type="pres">
      <dgm:prSet presAssocID="{CE2B6C17-CB5C-491F-8F9B-D008CEB9B890}" presName="root2" presStyleCnt="0"/>
      <dgm:spPr/>
    </dgm:pt>
    <dgm:pt modelId="{3F298CA1-7B6D-440D-9BFC-1878E723FC3F}" type="pres">
      <dgm:prSet presAssocID="{CE2B6C17-CB5C-491F-8F9B-D008CEB9B890}" presName="LevelTwoTextNode" presStyleLbl="node3" presStyleIdx="3" presStyleCnt="4" custScaleX="169249">
        <dgm:presLayoutVars>
          <dgm:chPref val="3"/>
        </dgm:presLayoutVars>
      </dgm:prSet>
      <dgm:spPr/>
      <dgm:t>
        <a:bodyPr/>
        <a:lstStyle/>
        <a:p>
          <a:endParaRPr lang="en-US"/>
        </a:p>
      </dgm:t>
    </dgm:pt>
    <dgm:pt modelId="{F2EA0F47-FFBF-4E3F-8473-BE6B7AE86461}" type="pres">
      <dgm:prSet presAssocID="{CE2B6C17-CB5C-491F-8F9B-D008CEB9B890}" presName="level3hierChild" presStyleCnt="0"/>
      <dgm:spPr/>
    </dgm:pt>
  </dgm:ptLst>
  <dgm:cxnLst>
    <dgm:cxn modelId="{C36612FA-6C07-4E6E-AF89-064EE5463649}" type="presOf" srcId="{D926FC03-1594-4011-A9FF-20D764A1C295}" destId="{D9246615-CD69-4860-A2C2-650A32E32E31}" srcOrd="1" destOrd="0" presId="urn:microsoft.com/office/officeart/2005/8/layout/hierarchy2"/>
    <dgm:cxn modelId="{A274921C-AFA4-4294-889F-4C7978480B59}" type="presOf" srcId="{71AE8AA7-9BC2-4176-A52D-793F007FA49F}" destId="{6C30EA7B-EE4B-47CA-A526-84FDCC1EBAB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C14D33A4-B526-4129-9FCA-263159A7D412}" type="presOf" srcId="{CCF5FD4E-3B15-4708-A986-5FBD997FCA2D}" destId="{AD3E9BE4-C1FD-45E9-8AAC-8C1311199B8A}" srcOrd="0" destOrd="0" presId="urn:microsoft.com/office/officeart/2005/8/layout/hierarchy2"/>
    <dgm:cxn modelId="{87859F89-9ECE-42C4-BDE6-4940FAF5162C}" srcId="{6CFB1BB9-57DB-4A40-8729-A32D7A792CF5}" destId="{CE2B6C17-CB5C-491F-8F9B-D008CEB9B890}" srcOrd="1" destOrd="0" parTransId="{191B55AD-AD74-4D6F-BE33-F40FA8C4E037}" sibTransId="{57D50B40-293F-4B34-94BE-D99C1A73C932}"/>
    <dgm:cxn modelId="{0323C619-BFB2-41EE-AAD3-0E6A09FC6124}" type="presOf" srcId="{300A6C46-3B0E-40DC-9A64-D26FAE6A49C6}" destId="{2F15415C-2A74-4A1D-9806-ABA73D6BB6F7}" srcOrd="0" destOrd="0" presId="urn:microsoft.com/office/officeart/2005/8/layout/hierarchy2"/>
    <dgm:cxn modelId="{C775944C-9506-4E3B-A050-2DA49A6820CB}" type="presOf" srcId="{D869D7E5-5E9E-47E6-9AC5-23919DAFECB4}" destId="{B76371B5-B499-4621-882A-64FFBDC66958}" srcOrd="0" destOrd="0" presId="urn:microsoft.com/office/officeart/2005/8/layout/hierarchy2"/>
    <dgm:cxn modelId="{A49E5B24-80E2-4D06-A3E5-C390A993EA7A}" type="presOf" srcId="{CCF5FD4E-3B15-4708-A986-5FBD997FCA2D}" destId="{2E496A5F-0C73-429E-A10E-0D3274D30DC4}" srcOrd="1" destOrd="0" presId="urn:microsoft.com/office/officeart/2005/8/layout/hierarchy2"/>
    <dgm:cxn modelId="{79A64F6F-6049-4EA1-A25D-CEED055E8012}" type="presOf" srcId="{B718B39D-9535-466D-BA1C-DD567CE03E87}" destId="{D5D08963-475A-40BE-A52F-40B23F4611C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0C9C513F-2B18-4B10-B95B-14AA6C387715}" type="presOf" srcId="{191B55AD-AD74-4D6F-BE33-F40FA8C4E037}" destId="{48F03449-23B2-4E4E-A018-226BF74985AD}" srcOrd="0" destOrd="0" presId="urn:microsoft.com/office/officeart/2005/8/layout/hierarchy2"/>
    <dgm:cxn modelId="{2AB1A458-7337-4F4E-A55A-66B3CED5D093}" type="presOf" srcId="{6CFB1BB9-57DB-4A40-8729-A32D7A792CF5}" destId="{98F273F4-209E-40C7-B66D-1F800954408E}" srcOrd="0" destOrd="0" presId="urn:microsoft.com/office/officeart/2005/8/layout/hierarchy2"/>
    <dgm:cxn modelId="{464BE3B3-6F4F-43AD-96A0-2B93288A203B}" type="presOf" srcId="{191B55AD-AD74-4D6F-BE33-F40FA8C4E037}" destId="{A363D940-7253-4DFA-B814-819560D2E35A}" srcOrd="1" destOrd="0" presId="urn:microsoft.com/office/officeart/2005/8/layout/hierarchy2"/>
    <dgm:cxn modelId="{4C1CF95C-D3D0-47AB-BFF0-BA089156266F}" type="presOf" srcId="{7A1259F4-08A5-4C65-932C-2B42884099F9}" destId="{23651A1B-E3A6-4957-AA69-5B70A6C6F847}" srcOrd="1" destOrd="0" presId="urn:microsoft.com/office/officeart/2005/8/layout/hierarchy2"/>
    <dgm:cxn modelId="{46D7F95E-55EC-487C-8E4D-F1155BDFB3AF}" type="presOf" srcId="{1C84355D-D627-470F-8F41-B26585C5926B}" destId="{76AD24A5-FF43-4D81-AC78-2C1561632B20}"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7768B55B-1CFB-4F0E-92BF-C5B708E54468}" type="presOf" srcId="{300A6C46-3B0E-40DC-9A64-D26FAE6A49C6}" destId="{ED5D053E-8089-4C16-9139-807A451403A6}" srcOrd="1" destOrd="0" presId="urn:microsoft.com/office/officeart/2005/8/layout/hierarchy2"/>
    <dgm:cxn modelId="{68210CCD-AEFE-4369-9084-064EAA021B8C}" type="presOf" srcId="{CE2B6C17-CB5C-491F-8F9B-D008CEB9B890}" destId="{3F298CA1-7B6D-440D-9BFC-1878E723FC3F}"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2B0098A7-685C-4C4F-AFE7-935ABA2AAD79}" type="presOf" srcId="{C5C0E0B2-2835-44F0-8EE0-D21BF7353577}" destId="{9740D700-6F7D-4250-A264-8D062B965BEA}"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BB4ED6D9-22BB-40EC-8F8A-BE515A1E4172}" type="presOf" srcId="{CD426A82-BC59-4B88-A9C5-6D6E73570D64}" destId="{2C753C8F-AD2F-4B60-8ED6-06F729150D93}" srcOrd="1" destOrd="0" presId="urn:microsoft.com/office/officeart/2005/8/layout/hierarchy2"/>
    <dgm:cxn modelId="{FEF49347-7A82-4E3B-8F39-E0F38A6909DA}" type="presOf" srcId="{65F2C0DE-327F-427B-8C65-5C0B228D3EA5}" destId="{F3E58597-E495-4C48-B7BB-CF8BEE275613}" srcOrd="0" destOrd="0" presId="urn:microsoft.com/office/officeart/2005/8/layout/hierarchy2"/>
    <dgm:cxn modelId="{183A45D7-0D23-4D0E-B98C-1F0D18D67579}" type="presOf" srcId="{7A1259F4-08A5-4C65-932C-2B42884099F9}" destId="{29685996-72F6-4041-9BF3-6498508706E5}" srcOrd="0" destOrd="0" presId="urn:microsoft.com/office/officeart/2005/8/layout/hierarchy2"/>
    <dgm:cxn modelId="{A8346F9E-8FC4-418F-944E-6F0F5AA6265F}" type="presOf" srcId="{CD426A82-BC59-4B88-A9C5-6D6E73570D64}" destId="{F832FA5A-F333-4BB2-B995-F77AC26CE3A9}" srcOrd="0" destOrd="0" presId="urn:microsoft.com/office/officeart/2005/8/layout/hierarchy2"/>
    <dgm:cxn modelId="{05FB3438-0357-4EF5-AD85-A3FACBC21B94}" type="presOf" srcId="{D926FC03-1594-4011-A9FF-20D764A1C295}" destId="{02046AE4-F5CF-4C93-B4F1-82CF0E86A23B}" srcOrd="0" destOrd="0" presId="urn:microsoft.com/office/officeart/2005/8/layout/hierarchy2"/>
    <dgm:cxn modelId="{C2703792-6361-42DF-9F7C-CAF2CA8FB72C}" type="presParOf" srcId="{B76371B5-B499-4621-882A-64FFBDC66958}" destId="{1EDEB1CC-5063-4454-981B-AAAAA63AD0DA}" srcOrd="0" destOrd="0" presId="urn:microsoft.com/office/officeart/2005/8/layout/hierarchy2"/>
    <dgm:cxn modelId="{2BC20108-A8CF-4D91-9590-0874DE235752}" type="presParOf" srcId="{1EDEB1CC-5063-4454-981B-AAAAA63AD0DA}" destId="{76AD24A5-FF43-4D81-AC78-2C1561632B20}" srcOrd="0" destOrd="0" presId="urn:microsoft.com/office/officeart/2005/8/layout/hierarchy2"/>
    <dgm:cxn modelId="{F7A29AB6-B2AB-41B6-929D-B25083A0F7AB}" type="presParOf" srcId="{1EDEB1CC-5063-4454-981B-AAAAA63AD0DA}" destId="{B337024C-579B-47BE-BBB8-1D49E113AC48}" srcOrd="1" destOrd="0" presId="urn:microsoft.com/office/officeart/2005/8/layout/hierarchy2"/>
    <dgm:cxn modelId="{696FEB45-EFEF-40B2-994C-298A765B5089}" type="presParOf" srcId="{B337024C-579B-47BE-BBB8-1D49E113AC48}" destId="{F832FA5A-F333-4BB2-B995-F77AC26CE3A9}" srcOrd="0" destOrd="0" presId="urn:microsoft.com/office/officeart/2005/8/layout/hierarchy2"/>
    <dgm:cxn modelId="{3B9826B1-A233-47E0-B18C-D99047464509}" type="presParOf" srcId="{F832FA5A-F333-4BB2-B995-F77AC26CE3A9}" destId="{2C753C8F-AD2F-4B60-8ED6-06F729150D93}" srcOrd="0" destOrd="0" presId="urn:microsoft.com/office/officeart/2005/8/layout/hierarchy2"/>
    <dgm:cxn modelId="{822C4CCD-0EC7-4B96-8703-F05E5A1CA9E0}" type="presParOf" srcId="{B337024C-579B-47BE-BBB8-1D49E113AC48}" destId="{6A138AF8-4454-4BF7-A59E-800B583E0E7E}" srcOrd="1" destOrd="0" presId="urn:microsoft.com/office/officeart/2005/8/layout/hierarchy2"/>
    <dgm:cxn modelId="{3FA541FF-FD71-498E-B49A-1BE53F1CE227}" type="presParOf" srcId="{6A138AF8-4454-4BF7-A59E-800B583E0E7E}" destId="{F3E58597-E495-4C48-B7BB-CF8BEE275613}" srcOrd="0" destOrd="0" presId="urn:microsoft.com/office/officeart/2005/8/layout/hierarchy2"/>
    <dgm:cxn modelId="{2EAFA36C-5A65-48DB-B8EB-A76B63FCF83E}" type="presParOf" srcId="{6A138AF8-4454-4BF7-A59E-800B583E0E7E}" destId="{38724E06-1642-42D4-9E27-E1FC81663F34}" srcOrd="1" destOrd="0" presId="urn:microsoft.com/office/officeart/2005/8/layout/hierarchy2"/>
    <dgm:cxn modelId="{2557DDF8-C53B-4512-A0D4-4FD6096994D1}" type="presParOf" srcId="{38724E06-1642-42D4-9E27-E1FC81663F34}" destId="{AD3E9BE4-C1FD-45E9-8AAC-8C1311199B8A}" srcOrd="0" destOrd="0" presId="urn:microsoft.com/office/officeart/2005/8/layout/hierarchy2"/>
    <dgm:cxn modelId="{75D0E49D-F116-4CF4-880C-CB259D8BF9D1}" type="presParOf" srcId="{AD3E9BE4-C1FD-45E9-8AAC-8C1311199B8A}" destId="{2E496A5F-0C73-429E-A10E-0D3274D30DC4}" srcOrd="0" destOrd="0" presId="urn:microsoft.com/office/officeart/2005/8/layout/hierarchy2"/>
    <dgm:cxn modelId="{CF9C91A4-6B16-4EEA-8DA8-670CC0F0546E}" type="presParOf" srcId="{38724E06-1642-42D4-9E27-E1FC81663F34}" destId="{9894D311-B372-4361-B331-2A466D53BA7B}" srcOrd="1" destOrd="0" presId="urn:microsoft.com/office/officeart/2005/8/layout/hierarchy2"/>
    <dgm:cxn modelId="{E6CB3F18-1F48-4688-96BA-6AF3EDBBA892}" type="presParOf" srcId="{9894D311-B372-4361-B331-2A466D53BA7B}" destId="{9740D700-6F7D-4250-A264-8D062B965BEA}" srcOrd="0" destOrd="0" presId="urn:microsoft.com/office/officeart/2005/8/layout/hierarchy2"/>
    <dgm:cxn modelId="{80ED241F-73BF-48CC-94D8-FC221A827C8E}" type="presParOf" srcId="{9894D311-B372-4361-B331-2A466D53BA7B}" destId="{DECFF24A-F015-48FE-B2EB-BEA871D605B7}" srcOrd="1" destOrd="0" presId="urn:microsoft.com/office/officeart/2005/8/layout/hierarchy2"/>
    <dgm:cxn modelId="{636BB890-FF6E-4AD5-B14B-93B6D4B89227}" type="presParOf" srcId="{38724E06-1642-42D4-9E27-E1FC81663F34}" destId="{29685996-72F6-4041-9BF3-6498508706E5}" srcOrd="2" destOrd="0" presId="urn:microsoft.com/office/officeart/2005/8/layout/hierarchy2"/>
    <dgm:cxn modelId="{2CD0F061-7E5C-4267-8D2B-6D740947E8B1}" type="presParOf" srcId="{29685996-72F6-4041-9BF3-6498508706E5}" destId="{23651A1B-E3A6-4957-AA69-5B70A6C6F847}" srcOrd="0" destOrd="0" presId="urn:microsoft.com/office/officeart/2005/8/layout/hierarchy2"/>
    <dgm:cxn modelId="{8D11B3CC-FB95-4D5E-9BB8-BC6E4B1015A0}" type="presParOf" srcId="{38724E06-1642-42D4-9E27-E1FC81663F34}" destId="{1475F247-51D8-4F19-8C99-319012843667}" srcOrd="3" destOrd="0" presId="urn:microsoft.com/office/officeart/2005/8/layout/hierarchy2"/>
    <dgm:cxn modelId="{3E007487-CC67-42FD-B735-C3CB5B3005AF}" type="presParOf" srcId="{1475F247-51D8-4F19-8C99-319012843667}" destId="{6C30EA7B-EE4B-47CA-A526-84FDCC1EBAB0}" srcOrd="0" destOrd="0" presId="urn:microsoft.com/office/officeart/2005/8/layout/hierarchy2"/>
    <dgm:cxn modelId="{775B8D5A-C66D-40A2-9AD4-9436CAC86333}" type="presParOf" srcId="{1475F247-51D8-4F19-8C99-319012843667}" destId="{04B21F1F-510A-4D49-9FCB-402C7BD3D35A}" srcOrd="1" destOrd="0" presId="urn:microsoft.com/office/officeart/2005/8/layout/hierarchy2"/>
    <dgm:cxn modelId="{AF2F3697-8F47-4847-8CFB-E693D86ED090}" type="presParOf" srcId="{B337024C-579B-47BE-BBB8-1D49E113AC48}" destId="{2F15415C-2A74-4A1D-9806-ABA73D6BB6F7}" srcOrd="2" destOrd="0" presId="urn:microsoft.com/office/officeart/2005/8/layout/hierarchy2"/>
    <dgm:cxn modelId="{D81DF256-294D-476D-83A7-AB29E8232EA0}" type="presParOf" srcId="{2F15415C-2A74-4A1D-9806-ABA73D6BB6F7}" destId="{ED5D053E-8089-4C16-9139-807A451403A6}" srcOrd="0" destOrd="0" presId="urn:microsoft.com/office/officeart/2005/8/layout/hierarchy2"/>
    <dgm:cxn modelId="{472279AE-2F20-404A-868C-BF08EE3A3B6B}" type="presParOf" srcId="{B337024C-579B-47BE-BBB8-1D49E113AC48}" destId="{1D782FC5-5CBF-431A-8116-DE7226B12385}" srcOrd="3" destOrd="0" presId="urn:microsoft.com/office/officeart/2005/8/layout/hierarchy2"/>
    <dgm:cxn modelId="{0001DE85-0CD1-48EF-A18A-E14CEF7F963E}" type="presParOf" srcId="{1D782FC5-5CBF-431A-8116-DE7226B12385}" destId="{98F273F4-209E-40C7-B66D-1F800954408E}" srcOrd="0" destOrd="0" presId="urn:microsoft.com/office/officeart/2005/8/layout/hierarchy2"/>
    <dgm:cxn modelId="{DD062E05-B34C-401D-9F3C-C46A448FAC3E}" type="presParOf" srcId="{1D782FC5-5CBF-431A-8116-DE7226B12385}" destId="{E92CB68C-072B-425A-A048-260A8F53A5E2}" srcOrd="1" destOrd="0" presId="urn:microsoft.com/office/officeart/2005/8/layout/hierarchy2"/>
    <dgm:cxn modelId="{489C630E-453B-436A-837B-2626FB6BC247}" type="presParOf" srcId="{E92CB68C-072B-425A-A048-260A8F53A5E2}" destId="{02046AE4-F5CF-4C93-B4F1-82CF0E86A23B}" srcOrd="0" destOrd="0" presId="urn:microsoft.com/office/officeart/2005/8/layout/hierarchy2"/>
    <dgm:cxn modelId="{EED6D81D-91AA-4487-A8DE-C13CE4B66C27}" type="presParOf" srcId="{02046AE4-F5CF-4C93-B4F1-82CF0E86A23B}" destId="{D9246615-CD69-4860-A2C2-650A32E32E31}" srcOrd="0" destOrd="0" presId="urn:microsoft.com/office/officeart/2005/8/layout/hierarchy2"/>
    <dgm:cxn modelId="{6847FE82-74BF-4FC1-B329-64CE02A00A97}" type="presParOf" srcId="{E92CB68C-072B-425A-A048-260A8F53A5E2}" destId="{AD0E3F84-C581-4A61-A379-27331574B296}" srcOrd="1" destOrd="0" presId="urn:microsoft.com/office/officeart/2005/8/layout/hierarchy2"/>
    <dgm:cxn modelId="{A71DC676-C880-4CE7-81A4-E091D293D397}" type="presParOf" srcId="{AD0E3F84-C581-4A61-A379-27331574B296}" destId="{D5D08963-475A-40BE-A52F-40B23F4611C9}" srcOrd="0" destOrd="0" presId="urn:microsoft.com/office/officeart/2005/8/layout/hierarchy2"/>
    <dgm:cxn modelId="{0B320D56-8291-4BA6-8AAD-82F572FFE08E}" type="presParOf" srcId="{AD0E3F84-C581-4A61-A379-27331574B296}" destId="{A2B847A4-C6CC-4129-B93B-907FBD499170}" srcOrd="1" destOrd="0" presId="urn:microsoft.com/office/officeart/2005/8/layout/hierarchy2"/>
    <dgm:cxn modelId="{A8D4EEAC-21F2-4AED-A673-DAB3295DA7D3}" type="presParOf" srcId="{E92CB68C-072B-425A-A048-260A8F53A5E2}" destId="{48F03449-23B2-4E4E-A018-226BF74985AD}" srcOrd="2" destOrd="0" presId="urn:microsoft.com/office/officeart/2005/8/layout/hierarchy2"/>
    <dgm:cxn modelId="{B4E53941-7D92-49F6-ACF1-EB463F34FC71}" type="presParOf" srcId="{48F03449-23B2-4E4E-A018-226BF74985AD}" destId="{A363D940-7253-4DFA-B814-819560D2E35A}" srcOrd="0" destOrd="0" presId="urn:microsoft.com/office/officeart/2005/8/layout/hierarchy2"/>
    <dgm:cxn modelId="{846AEB48-1F05-456E-B3B2-B4F1E2DBEDB7}" type="presParOf" srcId="{E92CB68C-072B-425A-A048-260A8F53A5E2}" destId="{738C573B-2B99-48F3-8D7E-4B4AAB8BD367}" srcOrd="3" destOrd="0" presId="urn:microsoft.com/office/officeart/2005/8/layout/hierarchy2"/>
    <dgm:cxn modelId="{8905F0F1-97EA-4AB0-8835-6CD44211414B}" type="presParOf" srcId="{738C573B-2B99-48F3-8D7E-4B4AAB8BD367}" destId="{3F298CA1-7B6D-440D-9BFC-1878E723FC3F}" srcOrd="0" destOrd="0" presId="urn:microsoft.com/office/officeart/2005/8/layout/hierarchy2"/>
    <dgm:cxn modelId="{ACC477EC-D0DF-4B99-8AF4-8EC309B47BF9}" type="presParOf" srcId="{738C573B-2B99-48F3-8D7E-4B4AAB8BD367}" destId="{F2EA0F47-FFBF-4E3F-8473-BE6B7AE86461}"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19/08/2022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19/08/2022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19/08/2022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19/08/2022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19/08/2022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3.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4.wdp"/><Relationship Id="rId4" Type="http://schemas.openxmlformats.org/officeDocument/2006/relationships/image" Target="../media/image9.jpe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4.wdp"/><Relationship Id="rId4" Type="http://schemas.openxmlformats.org/officeDocument/2006/relationships/image" Target="../media/image9.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ilding, roof&#10;&#10;Description automatically generated">
            <a:extLst>
              <a:ext uri="{FF2B5EF4-FFF2-40B4-BE49-F238E27FC236}">
                <a16:creationId xmlns:a16="http://schemas.microsoft.com/office/drawing/2014/main" xmlns="" id="{0582134A-0554-4321-E6B0-CBE9839A2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a:stretch/>
        </p:blipFill>
        <p:spPr>
          <a:xfrm>
            <a:off x="10274" y="0"/>
            <a:ext cx="9133726" cy="4876800"/>
          </a:xfrm>
          <a:prstGeom prst="rect">
            <a:avLst/>
          </a:prstGeom>
        </p:spPr>
      </p:pic>
      <p:sp>
        <p:nvSpPr>
          <p:cNvPr id="12" name="Rectangle: Beveled 11">
            <a:extLst>
              <a:ext uri="{FF2B5EF4-FFF2-40B4-BE49-F238E27FC236}">
                <a16:creationId xmlns:a16="http://schemas.microsoft.com/office/drawing/2014/main" xmlns="" id="{349AC5F7-E118-BE98-9D81-727120CCAD02}"/>
              </a:ext>
            </a:extLst>
          </p:cNvPr>
          <p:cNvSpPr/>
          <p:nvPr/>
        </p:nvSpPr>
        <p:spPr>
          <a:xfrm>
            <a:off x="10274" y="4876800"/>
            <a:ext cx="9133726"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0D30DD"/>
                </a:solidFill>
              </a:rPr>
              <a:t>- TỔ CHUYÊN MÔN: LỊCH SỬ - ĐỊA LÝ - GIÁO DỤC CÔNG DÂN</a:t>
            </a:r>
          </a:p>
          <a:p>
            <a:r>
              <a:rPr lang="en-US" sz="2600" b="1">
                <a:solidFill>
                  <a:srgbClr val="0D30DD"/>
                </a:solidFill>
              </a:rPr>
              <a:t>- NHÓM: LỊCH SỬ - ĐỊA LÝ</a:t>
            </a:r>
          </a:p>
          <a:p>
            <a:pPr algn="ctr"/>
            <a:endParaRPr lang="en-US"/>
          </a:p>
        </p:txBody>
      </p:sp>
    </p:spTree>
    <p:extLst>
      <p:ext uri="{BB962C8B-B14F-4D97-AF65-F5344CB8AC3E}">
        <p14:creationId xmlns:p14="http://schemas.microsoft.com/office/powerpoint/2010/main" val="3773536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vận động của nước biển và đại dương</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362200"/>
            <a:ext cx="231179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Nhóm</a:t>
            </a:r>
            <a:r>
              <a:rPr lang="en-US" sz="2000" b="1" dirty="0">
                <a:solidFill>
                  <a:srgbClr val="FF0000"/>
                </a:solidFill>
                <a:latin typeface="Cambria" panose="02040503050406030204" pitchFamily="18" charset="0"/>
                <a:ea typeface="Cambria" panose="02040503050406030204" pitchFamily="18" charset="0"/>
              </a:rPr>
              <a:t> 1, 2, 3, 4:</a:t>
            </a:r>
          </a:p>
          <a:p>
            <a:pPr algn="just"/>
            <a:r>
              <a:rPr lang="en-US" sz="2000" b="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18.2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p>
          <a:p>
            <a:pPr algn="just"/>
            <a:r>
              <a:rPr lang="en-US" sz="2000" i="1" dirty="0">
                <a:solidFill>
                  <a:srgbClr val="002060"/>
                </a:solidFill>
                <a:latin typeface="Cambria" panose="02040503050406030204" pitchFamily="18" charset="0"/>
                <a:ea typeface="Cambria" panose="02040503050406030204" pitchFamily="18" charset="0"/>
              </a:rPr>
              <a:t>1. Cho </a:t>
            </a:r>
            <a:r>
              <a:rPr lang="en-US" sz="2000" i="1" dirty="0" err="1">
                <a:solidFill>
                  <a:srgbClr val="002060"/>
                </a:solidFill>
                <a:latin typeface="Cambria" panose="02040503050406030204" pitchFamily="18" charset="0"/>
                <a:ea typeface="Cambria" panose="02040503050406030204" pitchFamily="18" charset="0"/>
              </a:rPr>
              <a:t>biết</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sóng</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biển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sóng</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thần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là</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gì</a:t>
            </a:r>
            <a:r>
              <a:rPr lang="en-US" sz="2000" i="1" dirty="0">
                <a:solidFill>
                  <a:srgbClr val="002060"/>
                </a:solidFill>
                <a:latin typeface="Cambria" panose="02040503050406030204" pitchFamily="18" charset="0"/>
                <a:ea typeface="Cambria" panose="02040503050406030204" pitchFamily="18" charset="0"/>
              </a:rPr>
              <a:t>?</a:t>
            </a:r>
          </a:p>
          <a:p>
            <a:pPr algn="just"/>
            <a:r>
              <a:rPr lang="en-US" sz="2000" i="1" dirty="0">
                <a:solidFill>
                  <a:srgbClr val="002060"/>
                </a:solidFill>
                <a:latin typeface="Cambria" panose="02040503050406030204" pitchFamily="18" charset="0"/>
                <a:ea typeface="Cambria" panose="02040503050406030204" pitchFamily="18" charset="0"/>
              </a:rPr>
              <a:t>2. </a:t>
            </a:r>
            <a:r>
              <a:rPr lang="en-US" sz="2000" i="1" dirty="0" err="1">
                <a:solidFill>
                  <a:srgbClr val="002060"/>
                </a:solidFill>
                <a:latin typeface="Cambria" panose="02040503050406030204" pitchFamily="18" charset="0"/>
                <a:ea typeface="Cambria" panose="02040503050406030204" pitchFamily="18" charset="0"/>
              </a:rPr>
              <a:t>Nêu</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nguyên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nhân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hình</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thành</a:t>
            </a:r>
            <a:r>
              <a:rPr lang="en-US" sz="2000" i="1" dirty="0">
                <a:solidFill>
                  <a:srgbClr val="002060"/>
                </a:solidFill>
                <a:latin typeface="Cambria" panose="02040503050406030204" pitchFamily="18" charset="0"/>
                <a:ea typeface="Cambria" panose="02040503050406030204" pitchFamily="18" charset="0"/>
              </a:rPr>
              <a:t> 2 </a:t>
            </a:r>
            <a:r>
              <a:rPr lang="en-US" sz="2000" i="1" dirty="0" err="1">
                <a:solidFill>
                  <a:srgbClr val="002060"/>
                </a:solidFill>
                <a:latin typeface="Cambria" panose="02040503050406030204" pitchFamily="18" charset="0"/>
                <a:ea typeface="Cambria" panose="02040503050406030204" pitchFamily="18" charset="0"/>
              </a:rPr>
              <a:t>loại</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sóng</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này</a:t>
            </a:r>
            <a:r>
              <a:rPr lang="en-US" sz="2000" i="1" dirty="0">
                <a:solidFill>
                  <a:srgbClr val="002060"/>
                </a:solidFill>
                <a:latin typeface="Cambria" panose="02040503050406030204" pitchFamily="18" charset="0"/>
                <a:ea typeface="Cambria" panose="02040503050406030204" pitchFamily="18" charset="0"/>
              </a:rPr>
              <a:t>.</a:t>
            </a:r>
            <a:endParaRPr lang="vi-VN" sz="2000" i="1" dirty="0">
              <a:solidFill>
                <a:srgbClr val="002060"/>
              </a:solidFill>
              <a:latin typeface="Cambria" panose="02040503050406030204" pitchFamily="18" charset="0"/>
              <a:ea typeface="Cambria" panose="02040503050406030204" pitchFamily="18" charset="0"/>
            </a:endParaRP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17026" y="2382083"/>
            <a:ext cx="2577348" cy="4093428"/>
          </a:xfrm>
          <a:prstGeom prst="rect">
            <a:avLst/>
          </a:prstGeom>
        </p:spPr>
        <p:txBody>
          <a:bodyPr wrap="square">
            <a:spAutoFit/>
          </a:bodyPr>
          <a:lstStyle/>
          <a:p>
            <a:pPr algn="ct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Nhóm</a:t>
            </a:r>
            <a:r>
              <a:rPr lang="en-US" sz="2000" b="1" dirty="0">
                <a:solidFill>
                  <a:srgbClr val="FF0000"/>
                </a:solidFill>
                <a:latin typeface="Cambria" panose="02040503050406030204" pitchFamily="18" charset="0"/>
                <a:ea typeface="Cambria" panose="02040503050406030204" pitchFamily="18" charset="0"/>
              </a:rPr>
              <a:t> 5, 6, 7, 8:</a:t>
            </a:r>
          </a:p>
          <a:p>
            <a:pPr algn="just"/>
            <a:r>
              <a:rPr lang="en-US" sz="2000" b="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18.3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endParaRPr lang="en-US" sz="2000" b="1" dirty="0">
              <a:solidFill>
                <a:srgbClr val="FF0000"/>
              </a:solidFill>
              <a:latin typeface="Cambria" panose="02040503050406030204" pitchFamily="18" charset="0"/>
              <a:ea typeface="Cambria" panose="02040503050406030204" pitchFamily="18" charset="0"/>
            </a:endParaRPr>
          </a:p>
          <a:p>
            <a:pPr algn="just"/>
            <a:r>
              <a:rPr lang="en-US" sz="2000" i="1" dirty="0">
                <a:solidFill>
                  <a:srgbClr val="002060"/>
                </a:solidFill>
                <a:latin typeface="Cambria" panose="02040503050406030204" pitchFamily="18" charset="0"/>
                <a:ea typeface="Cambria" panose="02040503050406030204" pitchFamily="18" charset="0"/>
              </a:rPr>
              <a:t>1. Cho </a:t>
            </a:r>
            <a:r>
              <a:rPr lang="en-US" sz="2000" i="1" dirty="0" err="1">
                <a:solidFill>
                  <a:srgbClr val="002060"/>
                </a:solidFill>
                <a:latin typeface="Cambria" panose="02040503050406030204" pitchFamily="18" charset="0"/>
                <a:ea typeface="Cambria" panose="02040503050406030204" pitchFamily="18" charset="0"/>
              </a:rPr>
              <a:t>biết</a:t>
            </a:r>
            <a:r>
              <a:rPr lang="en-US" sz="2000" i="1" dirty="0">
                <a:solidFill>
                  <a:srgbClr val="002060"/>
                </a:solidFill>
                <a:latin typeface="Cambria" panose="02040503050406030204" pitchFamily="18" charset="0"/>
                <a:ea typeface="Cambria" panose="02040503050406030204" pitchFamily="18" charset="0"/>
              </a:rPr>
              <a:t> t</a:t>
            </a:r>
            <a:r>
              <a:rPr lang="vi-VN" sz="2000" i="1" dirty="0">
                <a:solidFill>
                  <a:srgbClr val="002060"/>
                </a:solidFill>
                <a:latin typeface="Cambria" panose="02040503050406030204" pitchFamily="18" charset="0"/>
                <a:ea typeface="Cambria" panose="02040503050406030204" pitchFamily="18" charset="0"/>
              </a:rPr>
              <a:t>hủy triều là gì? Nêu nguyên nhân hình thành </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thủy</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triều</a:t>
            </a:r>
            <a:r>
              <a:rPr lang="en-US" sz="2000" i="1" dirty="0">
                <a:solidFill>
                  <a:srgbClr val="002060"/>
                </a:solidFill>
                <a:latin typeface="Cambria" panose="02040503050406030204" pitchFamily="18" charset="0"/>
                <a:ea typeface="Cambria" panose="02040503050406030204" pitchFamily="18" charset="0"/>
              </a:rPr>
              <a:t>.</a:t>
            </a:r>
          </a:p>
          <a:p>
            <a:pPr algn="just"/>
            <a:r>
              <a:rPr lang="en-US" sz="2000" i="1" dirty="0">
                <a:solidFill>
                  <a:srgbClr val="002060"/>
                </a:solidFill>
                <a:latin typeface="Cambria" panose="02040503050406030204" pitchFamily="18" charset="0"/>
                <a:ea typeface="Cambria" panose="02040503050406030204" pitchFamily="18" charset="0"/>
              </a:rPr>
              <a:t>2. </a:t>
            </a:r>
            <a:r>
              <a:rPr lang="vi-VN" sz="2000" i="1" dirty="0">
                <a:solidFill>
                  <a:srgbClr val="002060"/>
                </a:solidFill>
                <a:latin typeface="Cambria" panose="02040503050406030204" pitchFamily="18" charset="0"/>
                <a:ea typeface="Cambria" panose="02040503050406030204" pitchFamily="18" charset="0"/>
              </a:rPr>
              <a:t>Thế nào là triều cường, triều kém? Xác định thời điểm xảy ra triều cường, triều kém.</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84804" y="3065780"/>
            <a:ext cx="3211196" cy="1658620"/>
          </a:xfrm>
          <a:prstGeom prst="rect">
            <a:avLst/>
          </a:prstGeom>
          <a:noFill/>
          <a:ln>
            <a:solidFill>
              <a:srgbClr val="00FF00"/>
            </a:solidFill>
          </a:ln>
        </p:spPr>
      </p:pic>
      <p:pic>
        <p:nvPicPr>
          <p:cNvPr id="35" name="Picture 34"/>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84804" y="4800600"/>
            <a:ext cx="3211196" cy="1828800"/>
          </a:xfrm>
          <a:prstGeom prst="rect">
            <a:avLst/>
          </a:prstGeom>
          <a:noFill/>
          <a:ln>
            <a:solidFill>
              <a:srgbClr val="00FF00"/>
            </a:solidFill>
          </a:ln>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randombar(horizontal)">
                                      <p:cBhvr>
                                        <p:cTn id="23" dur="500"/>
                                        <p:tgtEl>
                                          <p:spTgt spid="13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randombar(horizontal)">
                                      <p:cBhvr>
                                        <p:cTn id="28" dur="500"/>
                                        <p:tgtEl>
                                          <p:spTgt spid="13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randombar(horizontal)">
                                      <p:cBhvr>
                                        <p:cTn id="31" dur="500"/>
                                        <p:tgtEl>
                                          <p:spTgt spid="12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randombar(horizontal)">
                                      <p:cBhvr>
                                        <p:cTn id="3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vận động của nước biển và đại dương</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1656912341"/>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Sóng</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vận động của nước biển và đại dương</a:t>
            </a:r>
            <a:endParaRPr lang="en-US" sz="2400" b="1" dirty="0">
              <a:solidFill>
                <a:srgbClr val="0D30DD"/>
              </a:solidFill>
              <a:latin typeface="Cambria" pitchFamily="18" charset="0"/>
            </a:endParaRPr>
          </a:p>
        </p:txBody>
      </p:sp>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Sóng</a:t>
            </a:r>
            <a:endParaRPr lang="en-US" sz="2400" b="1" dirty="0">
              <a:solidFill>
                <a:srgbClr val="CC0000"/>
              </a:solidFill>
              <a:latin typeface="Times New Roman" pitchFamily="18" charset="0"/>
              <a:cs typeface="Times New Roman" pitchFamily="18" charset="0"/>
            </a:endParaRPr>
          </a:p>
        </p:txBody>
      </p:sp>
      <p:pic>
        <p:nvPicPr>
          <p:cNvPr id="19"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446490" y="2286000"/>
            <a:ext cx="6792509" cy="2059871"/>
          </a:xfrm>
          <a:prstGeom prst="wedgeRoundRectCallout">
            <a:avLst>
              <a:gd name="adj1" fmla="val 47497"/>
              <a:gd name="adj2" fmla="val 11276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1"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33400" y="2514600"/>
            <a:ext cx="6629398" cy="1831271"/>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Sóng biển là hình thức dao động tại chỗ của nước biển và đại dương. </a:t>
            </a:r>
          </a:p>
          <a:p>
            <a:pPr algn="just"/>
            <a:r>
              <a:rPr lang="vi-VN" sz="2300" dirty="0">
                <a:latin typeface="Cambria" panose="02040503050406030204" pitchFamily="18" charset="0"/>
                <a:ea typeface="Cambria" panose="02040503050406030204" pitchFamily="18" charset="0"/>
              </a:rPr>
              <a:t>- Nguyên nhân sinh ra sóng biển chủ yếu là gió. Động đất ngầm dưới đáy biển sinh ra sóng thần.</a:t>
            </a:r>
          </a:p>
          <a:p>
            <a:pPr algn="just"/>
            <a:endParaRPr lang="vi-VN" sz="2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4055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34"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vận động của nước biển và đại dương</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3233739638"/>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Thủy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triều</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6274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vận động của nước biển và đại dương</a:t>
            </a:r>
            <a:endParaRPr lang="en-US" sz="2400" b="1" dirty="0">
              <a:solidFill>
                <a:srgbClr val="0D30DD"/>
              </a:solidFill>
              <a:latin typeface="Cambria" pitchFamily="18" charset="0"/>
            </a:endParaRPr>
          </a:p>
        </p:txBody>
      </p:sp>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Thủy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triều</a:t>
            </a:r>
            <a:endParaRPr lang="en-US" sz="2400" b="1" dirty="0">
              <a:solidFill>
                <a:srgbClr val="CC0000"/>
              </a:solidFill>
              <a:latin typeface="Times New Roman" pitchFamily="18" charset="0"/>
              <a:cs typeface="Times New Roman" pitchFamily="18" charset="0"/>
            </a:endParaRPr>
          </a:p>
        </p:txBody>
      </p:sp>
      <p:pic>
        <p:nvPicPr>
          <p:cNvPr id="19"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446490" y="2286000"/>
            <a:ext cx="6792509" cy="2059871"/>
          </a:xfrm>
          <a:prstGeom prst="wedgeRoundRectCallout">
            <a:avLst>
              <a:gd name="adj1" fmla="val 47497"/>
              <a:gd name="adj2" fmla="val 11276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1"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33400" y="2514600"/>
            <a:ext cx="6629398" cy="1831271"/>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Thủy triều là hiện tượng nước biển có lúc dâng lên, lấn sâu vào đất liền, có lút rút xuống, lùi ra xa.</a:t>
            </a:r>
          </a:p>
          <a:p>
            <a:pPr algn="just"/>
            <a:r>
              <a:rPr lang="vi-VN" sz="2300" dirty="0">
                <a:latin typeface="Cambria" panose="02040503050406030204" pitchFamily="18" charset="0"/>
                <a:ea typeface="Cambria" panose="02040503050406030204" pitchFamily="18" charset="0"/>
              </a:rPr>
              <a:t>- Nguyên nhân: </a:t>
            </a:r>
            <a:r>
              <a:rPr lang="en-US" sz="2300" dirty="0">
                <a:latin typeface="Cambria" panose="02040503050406030204" pitchFamily="18" charset="0"/>
                <a:ea typeface="Cambria" panose="02040503050406030204" pitchFamily="18" charset="0"/>
              </a:rPr>
              <a:t>đ</a:t>
            </a:r>
            <a:r>
              <a:rPr lang="vi-VN" sz="2300" dirty="0">
                <a:latin typeface="Cambria" panose="02040503050406030204" pitchFamily="18" charset="0"/>
                <a:ea typeface="Cambria" panose="02040503050406030204" pitchFamily="18" charset="0"/>
              </a:rPr>
              <a:t>ược hình thành chủ yếu do sức hút của Mặt Trăng và Mặt Trời.</a:t>
            </a:r>
          </a:p>
          <a:p>
            <a:pPr algn="just"/>
            <a:endParaRPr lang="vi-VN" sz="2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5917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34"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64556"/>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209800"/>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785104"/>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Dựa vào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18.4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nêu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khái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niệm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nguyên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nhân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thành</a:t>
            </a:r>
            <a:r>
              <a:rPr lang="en-US" sz="2200" i="1" dirty="0">
                <a:solidFill>
                  <a:srgbClr val="FF0000"/>
                </a:solidFill>
                <a:latin typeface="Cambria" panose="02040503050406030204" pitchFamily="18" charset="0"/>
                <a:ea typeface="Cambria" panose="02040503050406030204" pitchFamily="18" charset="0"/>
              </a:rPr>
              <a:t> </a:t>
            </a:r>
          </a:p>
          <a:p>
            <a:pPr algn="ctr"/>
            <a:r>
              <a:rPr lang="en-US" sz="2200" i="1" dirty="0" err="1">
                <a:solidFill>
                  <a:srgbClr val="FF0000"/>
                </a:solidFill>
                <a:latin typeface="Cambria" panose="02040503050406030204" pitchFamily="18" charset="0"/>
                <a:ea typeface="Cambria" panose="02040503050406030204" pitchFamily="18" charset="0"/>
              </a:rPr>
              <a:t>dòng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biển</a:t>
            </a:r>
            <a:r>
              <a:rPr lang="en-US" sz="2200" i="1" dirty="0">
                <a:solidFill>
                  <a:srgbClr val="FF0000"/>
                </a:solidFill>
                <a:latin typeface="Cambria" panose="02040503050406030204" pitchFamily="18" charset="0"/>
                <a:ea typeface="Cambria" panose="02040503050406030204" pitchFamily="18" charset="0"/>
              </a:rPr>
              <a:t>. </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648200" y="1828800"/>
            <a:ext cx="4191000" cy="2031325"/>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 Dòng biển là hiện tượng chuyển động của lớp nước biển trên mặt, tạo thành các dòng chảy trong các biển và đại dương.</a:t>
            </a:r>
          </a:p>
          <a:p>
            <a:pPr algn="just"/>
            <a:r>
              <a:rPr lang="vi-VN" dirty="0">
                <a:latin typeface="Cambria" panose="02040503050406030204" pitchFamily="18" charset="0"/>
                <a:ea typeface="Cambria" panose="02040503050406030204" pitchFamily="18" charset="0"/>
              </a:rPr>
              <a:t>- Nguyên nhân sinh ra các dòng biển chủ yếu là các loại gió thổi thường xuyên trên Trái Đất như Tín phong, gió Tây ôn đới... </a:t>
            </a: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3.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biển</a:t>
            </a:r>
            <a:endParaRPr lang="en-US" sz="2400" b="1" dirty="0">
              <a:solidFill>
                <a:srgbClr val="CC0000"/>
              </a:solidFill>
              <a:latin typeface="Times New Roman" pitchFamily="18" charset="0"/>
              <a:cs typeface="Times New Roman" pitchFamily="18" charset="0"/>
            </a:endParaRPr>
          </a:p>
        </p:txBody>
      </p:sp>
      <p:sp>
        <p:nvSpPr>
          <p:cNvPr id="28"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vận động của nước biển và đại dương</a:t>
            </a:r>
            <a:endParaRPr lang="en-US" sz="2400" b="1" dirty="0">
              <a:solidFill>
                <a:srgbClr val="0D30DD"/>
              </a:solidFill>
              <a:latin typeface="Cambria" pitchFamily="18" charset="0"/>
            </a:endParaRPr>
          </a:p>
        </p:txBody>
      </p:sp>
      <p:pic>
        <p:nvPicPr>
          <p:cNvPr id="32" name="Picture 3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75439" y="4131308"/>
            <a:ext cx="3545522" cy="2392716"/>
          </a:xfrm>
          <a:prstGeom prst="rect">
            <a:avLst/>
          </a:prstGeom>
          <a:noFill/>
          <a:ln>
            <a:solidFill>
              <a:srgbClr val="00FF00"/>
            </a:solidFill>
          </a:ln>
        </p:spPr>
      </p:pic>
    </p:spTree>
    <p:extLst>
      <p:ext uri="{BB962C8B-B14F-4D97-AF65-F5344CB8AC3E}">
        <p14:creationId xmlns:p14="http://schemas.microsoft.com/office/powerpoint/2010/main" val="513701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64556"/>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209800"/>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05000"/>
            <a:ext cx="3371615" cy="1785104"/>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Dựa vào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18.4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k</a:t>
            </a:r>
            <a:r>
              <a:rPr lang="vi-VN" sz="2200" i="1" dirty="0">
                <a:solidFill>
                  <a:srgbClr val="FF0000"/>
                </a:solidFill>
                <a:latin typeface="Cambria" panose="02040503050406030204" pitchFamily="18" charset="0"/>
                <a:ea typeface="Cambria" panose="02040503050406030204" pitchFamily="18" charset="0"/>
              </a:rPr>
              <a:t>ể tên và xác định hướng chảy của dòng biển dóng và dòng biển lạnh.</a:t>
            </a:r>
          </a:p>
        </p:txBody>
      </p:sp>
      <p:sp>
        <p:nvSpPr>
          <p:cNvPr id="17" name="Rectangle 16"/>
          <p:cNvSpPr/>
          <p:nvPr/>
        </p:nvSpPr>
        <p:spPr>
          <a:xfrm>
            <a:off x="4648200" y="1828800"/>
            <a:ext cx="4191000" cy="2031325"/>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Các dòng biển dóng thường chảy từ vùng vĩ độ thấp đến vĩ độ cao như: Bắc Đại Tây Dương, Cư-rô-si-ô, Đông Ô-xtrây-lia… </a:t>
            </a:r>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Các dòng biển lạnh thường chảy từ vùng vĩ độ cao đến vĩ độ thấp như: Canari, Ben-ghê-la, Ca-li-fooc-ni-a…</a:t>
            </a: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3.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biển</a:t>
            </a:r>
            <a:endParaRPr lang="en-US" sz="2400" b="1" dirty="0">
              <a:solidFill>
                <a:srgbClr val="CC0000"/>
              </a:solidFill>
              <a:latin typeface="Times New Roman" pitchFamily="18" charset="0"/>
              <a:cs typeface="Times New Roman" pitchFamily="18" charset="0"/>
            </a:endParaRPr>
          </a:p>
        </p:txBody>
      </p:sp>
      <p:sp>
        <p:nvSpPr>
          <p:cNvPr id="28"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vận động của nước biển và đại dương</a:t>
            </a:r>
            <a:endParaRPr lang="en-US" sz="2400" b="1" dirty="0">
              <a:solidFill>
                <a:srgbClr val="0D30DD"/>
              </a:solidFill>
              <a:latin typeface="Cambria" pitchFamily="18" charset="0"/>
            </a:endParaRPr>
          </a:p>
        </p:txBody>
      </p:sp>
      <p:pic>
        <p:nvPicPr>
          <p:cNvPr id="32" name="Picture 3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75439" y="4131308"/>
            <a:ext cx="3545522" cy="2392716"/>
          </a:xfrm>
          <a:prstGeom prst="rect">
            <a:avLst/>
          </a:prstGeom>
          <a:noFill/>
          <a:ln>
            <a:solidFill>
              <a:srgbClr val="00FF00"/>
            </a:solidFill>
          </a:ln>
        </p:spPr>
      </p:pic>
    </p:spTree>
    <p:extLst>
      <p:ext uri="{BB962C8B-B14F-4D97-AF65-F5344CB8AC3E}">
        <p14:creationId xmlns:p14="http://schemas.microsoft.com/office/powerpoint/2010/main" val="96136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vận động của nước biển và đại dương</a:t>
            </a:r>
            <a:endParaRPr lang="en-US" sz="2400" b="1" dirty="0">
              <a:solidFill>
                <a:srgbClr val="0D30DD"/>
              </a:solidFill>
              <a:latin typeface="Cambria" pitchFamily="18" charset="0"/>
            </a:endParaRPr>
          </a:p>
        </p:txBody>
      </p:sp>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3.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biển</a:t>
            </a:r>
            <a:endParaRPr lang="en-US" sz="2400" b="1" dirty="0">
              <a:solidFill>
                <a:srgbClr val="CC0000"/>
              </a:solidFill>
              <a:latin typeface="Times New Roman" pitchFamily="18" charset="0"/>
              <a:cs typeface="Times New Roman" pitchFamily="18" charset="0"/>
            </a:endParaRPr>
          </a:p>
        </p:txBody>
      </p:sp>
      <p:pic>
        <p:nvPicPr>
          <p:cNvPr id="19"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446490" y="2286000"/>
            <a:ext cx="6792509" cy="2590800"/>
          </a:xfrm>
          <a:prstGeom prst="wedgeRoundRectCallout">
            <a:avLst>
              <a:gd name="adj1" fmla="val 46928"/>
              <a:gd name="adj2" fmla="val 8592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1"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33400" y="2438400"/>
            <a:ext cx="6629398" cy="2539157"/>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Dòng biển là hiện tượng chuyển động của lớp nước biển trên mặt, tạo thành các dòng chảy trong các biển và đại dương.</a:t>
            </a:r>
          </a:p>
          <a:p>
            <a:pPr algn="just"/>
            <a:r>
              <a:rPr lang="vi-VN" sz="2300" dirty="0">
                <a:latin typeface="Cambria" panose="02040503050406030204" pitchFamily="18" charset="0"/>
                <a:ea typeface="Cambria" panose="02040503050406030204" pitchFamily="18" charset="0"/>
              </a:rPr>
              <a:t>- Nguyên nhân sinh ra các dòng biển chủ yếu là các loại gió thổi thường xuyên trên Trái Đất như Tín phong, gió Tây ôn đới... </a:t>
            </a:r>
          </a:p>
          <a:p>
            <a:pPr algn="just"/>
            <a:endParaRPr lang="vi-VN" sz="2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6763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34"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1766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EM CÓ BIẾT?</a:t>
            </a: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0098" y="1295400"/>
            <a:ext cx="6057902" cy="2677656"/>
          </a:xfrm>
          <a:prstGeom prst="rect">
            <a:avLst/>
          </a:prstGeom>
        </p:spPr>
        <p:txBody>
          <a:bodyPr wrap="square">
            <a:spAutoFit/>
          </a:bodyPr>
          <a:lstStyle/>
          <a:p>
            <a:pPr algn="just"/>
            <a:r>
              <a:rPr lang="de-DE" sz="2400" dirty="0">
                <a:solidFill>
                  <a:srgbClr val="0000FF"/>
                </a:solidFill>
                <a:latin typeface="Cambria" panose="02040503050406030204" pitchFamily="18" charset="0"/>
                <a:ea typeface="Cambria" panose="02040503050406030204" pitchFamily="18" charset="0"/>
              </a:rPr>
              <a:t>Trận động đất sóng thần Tohoku xảy ra vào ngày 11/3/2011 ở Nhật Bản </a:t>
            </a:r>
            <a:r>
              <a:rPr lang="en-US" sz="2400" dirty="0" err="1">
                <a:solidFill>
                  <a:srgbClr val="0000FF"/>
                </a:solidFill>
                <a:latin typeface="Cambria" panose="02040503050406030204" pitchFamily="18" charset="0"/>
                <a:ea typeface="Cambria" panose="02040503050406030204" pitchFamily="18" charset="0"/>
              </a:rPr>
              <a:t>với</a:t>
            </a:r>
            <a:r>
              <a:rPr lang="en-US" sz="2400" dirty="0">
                <a:solidFill>
                  <a:srgbClr val="0000FF"/>
                </a:solidFill>
                <a:latin typeface="Cambria" panose="02040503050406030204" pitchFamily="18" charset="0"/>
                <a:ea typeface="Cambria" panose="02040503050406030204" pitchFamily="18" charset="0"/>
              </a:rPr>
              <a:t> s</a:t>
            </a:r>
            <a:r>
              <a:rPr lang="vi-VN" sz="2400" dirty="0">
                <a:solidFill>
                  <a:srgbClr val="0000FF"/>
                </a:solidFill>
                <a:latin typeface="Cambria" panose="02040503050406030204" pitchFamily="18" charset="0"/>
                <a:ea typeface="Cambria" panose="02040503050406030204" pitchFamily="18" charset="0"/>
              </a:rPr>
              <a:t>óng thần cao đến 38,9 m tiến vào đất liền 10 kmngười thiệt mạng lên đến 15.893 người, 6.152 người bị thương và 2.572 người mất tích tại 18 tỉnh.</a:t>
            </a:r>
          </a:p>
          <a:p>
            <a:pPr algn="just"/>
            <a:endParaRPr lang="en-US" sz="2400" dirty="0">
              <a:solidFill>
                <a:srgbClr val="0000FF"/>
              </a:solidFill>
              <a:latin typeface="Cambria" panose="02040503050406030204" pitchFamily="18" charset="0"/>
              <a:ea typeface="Cambria" panose="02040503050406030204" pitchFamily="18" charset="0"/>
            </a:endParaRPr>
          </a:p>
        </p:txBody>
      </p:sp>
      <p:pic>
        <p:nvPicPr>
          <p:cNvPr id="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98" y="3604940"/>
            <a:ext cx="5867401" cy="299506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3298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164140"/>
            <a:ext cx="3371615" cy="1569660"/>
          </a:xfrm>
          <a:prstGeom prst="rect">
            <a:avLst/>
          </a:prstGeom>
        </p:spPr>
        <p:txBody>
          <a:bodyPr wrap="square">
            <a:spAutoFit/>
          </a:bodyPr>
          <a:lstStyle/>
          <a:p>
            <a:pPr algn="ctr"/>
            <a:r>
              <a:rPr lang="vi-VN" sz="2400" i="1" dirty="0">
                <a:solidFill>
                  <a:srgbClr val="FF0000"/>
                </a:solidFill>
                <a:latin typeface="Cambria" panose="02040503050406030204" pitchFamily="18" charset="0"/>
                <a:ea typeface="Cambria" panose="02040503050406030204" pitchFamily="18" charset="0"/>
              </a:rPr>
              <a:t>Dựa vào </a:t>
            </a:r>
            <a:r>
              <a:rPr lang="en-US" sz="2400" i="1" dirty="0" err="1">
                <a:solidFill>
                  <a:srgbClr val="FF0000"/>
                </a:solidFill>
                <a:latin typeface="Cambria" panose="02040503050406030204" pitchFamily="18" charset="0"/>
                <a:ea typeface="Cambria" panose="02040503050406030204" pitchFamily="18" charset="0"/>
              </a:rPr>
              <a:t>kiến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thức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đã</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học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lập</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sơ</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đồ</a:t>
            </a:r>
            <a:r>
              <a:rPr lang="en-US" sz="2400" i="1" dirty="0">
                <a:solidFill>
                  <a:srgbClr val="FF0000"/>
                </a:solidFill>
                <a:latin typeface="Cambria" panose="02040503050406030204" pitchFamily="18" charset="0"/>
                <a:ea typeface="Cambria" panose="02040503050406030204" pitchFamily="18" charset="0"/>
              </a:rPr>
              <a:t> 3 </a:t>
            </a:r>
            <a:r>
              <a:rPr lang="en-US" sz="2400" i="1" dirty="0" err="1">
                <a:solidFill>
                  <a:srgbClr val="FF0000"/>
                </a:solidFill>
                <a:latin typeface="Cambria" panose="02040503050406030204" pitchFamily="18" charset="0"/>
                <a:ea typeface="Cambria" panose="02040503050406030204" pitchFamily="18" charset="0"/>
              </a:rPr>
              <a:t>dạng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vận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động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chính</a:t>
            </a:r>
            <a:endParaRPr lang="en-US" sz="2400" i="1" dirty="0">
              <a:solidFill>
                <a:srgbClr val="FF0000"/>
              </a:solidFill>
              <a:latin typeface="Cambria" panose="02040503050406030204" pitchFamily="18" charset="0"/>
              <a:ea typeface="Cambria" panose="02040503050406030204" pitchFamily="18" charset="0"/>
            </a:endParaRPr>
          </a:p>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của</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nước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biển</a:t>
            </a:r>
            <a:r>
              <a:rPr lang="en-US" sz="2400" i="1" dirty="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7">
            <a:extLst>
              <a:ext uri="{28A0092B-C50C-407E-A947-70E740481C1C}">
                <a14:useLocalDpi xmlns:a14="http://schemas.microsoft.com/office/drawing/2010/main" val="0"/>
              </a:ext>
            </a:extLst>
          </a:blip>
          <a:srcRect/>
          <a:stretch>
            <a:fillRect/>
          </a:stretch>
        </p:blipFill>
        <p:spPr bwMode="auto">
          <a:xfrm>
            <a:off x="4490720" y="3048000"/>
            <a:ext cx="4272280" cy="3429000"/>
          </a:xfrm>
          <a:prstGeom prst="rect">
            <a:avLst/>
          </a:prstGeom>
          <a:noFill/>
          <a:ln>
            <a:solidFill>
              <a:srgbClr val="00FF00"/>
            </a:solidFill>
          </a:ln>
        </p:spPr>
      </p:pic>
    </p:spTree>
    <p:extLst>
      <p:ext uri="{BB962C8B-B14F-4D97-AF65-F5344CB8AC3E}">
        <p14:creationId xmlns:p14="http://schemas.microsoft.com/office/powerpoint/2010/main" val="3698312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BIỂN VÀ ĐẠI DƯƠNG</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18:</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785104"/>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Dựa vào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kiến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thức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đã</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học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t</a:t>
            </a:r>
            <a:r>
              <a:rPr lang="vi-VN" sz="2200" i="1" dirty="0">
                <a:solidFill>
                  <a:srgbClr val="FF0000"/>
                </a:solidFill>
                <a:latin typeface="Cambria" panose="02040503050406030204" pitchFamily="18" charset="0"/>
                <a:ea typeface="Cambria" panose="02040503050406030204" pitchFamily="18" charset="0"/>
              </a:rPr>
              <a:t>ìm mối quan hệ giữa nhiệt độ và độ muối của nước biển và đại dương.</a:t>
            </a:r>
          </a:p>
        </p:txBody>
      </p:sp>
      <p:sp>
        <p:nvSpPr>
          <p:cNvPr id="17" name="Rectangle 16"/>
          <p:cNvSpPr/>
          <p:nvPr/>
        </p:nvSpPr>
        <p:spPr>
          <a:xfrm>
            <a:off x="4648200" y="2011740"/>
            <a:ext cx="4191000" cy="1569660"/>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hiệt độ cao thì độ bốc hơi cao và độ muối của nước biển và đại dương cũng sẽ cao và ngược lại.</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 name="Picture 2" descr="Các công đoạn sản xuất muối Bạc Liê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131308"/>
            <a:ext cx="3863859" cy="2467218"/>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133600"/>
            <a:ext cx="34397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Dựa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hiểu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của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mình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nêu</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lợi ích mà thủy triều mang lại cho nước ta.</a:t>
            </a:r>
          </a:p>
        </p:txBody>
      </p:sp>
      <p:sp>
        <p:nvSpPr>
          <p:cNvPr id="17" name="Rectangle 16"/>
          <p:cNvSpPr/>
          <p:nvPr/>
        </p:nvSpPr>
        <p:spPr>
          <a:xfrm>
            <a:off x="4554538" y="1752600"/>
            <a:ext cx="4284662" cy="2139047"/>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Cung cấp nước cho sản xuất và sinh hoạt.</a:t>
            </a:r>
          </a:p>
          <a:p>
            <a:pPr algn="just"/>
            <a:r>
              <a:rPr lang="en-US" sz="1900" dirty="0">
                <a:latin typeface="Cambria" panose="02040503050406030204" pitchFamily="18" charset="0"/>
                <a:ea typeface="Cambria" panose="02040503050406030204" pitchFamily="18" charset="0"/>
              </a:rPr>
              <a:t>-</a:t>
            </a:r>
            <a:r>
              <a:rPr lang="vi-VN" sz="1900" dirty="0">
                <a:latin typeface="Cambria" panose="02040503050406030204" pitchFamily="18" charset="0"/>
                <a:ea typeface="Cambria" panose="02040503050406030204" pitchFamily="18" charset="0"/>
              </a:rPr>
              <a:t> Bồi đắp phù sa màu mỡ</a:t>
            </a:r>
            <a:r>
              <a:rPr lang="en-US" sz="1900" dirty="0">
                <a:latin typeface="Cambria" panose="02040503050406030204" pitchFamily="18" charset="0"/>
                <a:ea typeface="Cambria" panose="02040503050406030204" pitchFamily="18" charset="0"/>
              </a:rPr>
              <a:t>.</a:t>
            </a:r>
            <a:endParaRPr lang="vi-VN"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Có giá trị về thủy điện và thủy lợi.</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Giao thông vận tải và du lịch.</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Cải tạo môi trường.</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Nuôi trồng, đánh bắt thủy hải sản.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2100" y="4092006"/>
            <a:ext cx="3949700" cy="246119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18. BIỂN VÀ ĐẠI DƯƠNG</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CÁC ĐẠI DƯƠNG TRÊN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NHIỆT ĐỘ, ĐỘ MUỐI CỦA BIỂN VÀ ĐẠI DƯƠNG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SỰ VẬN ĐỘNG CỦA NƯỚC BIỂN VÀ ĐẠI DƯƠNG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IV</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47800"/>
            <a:ext cx="3193291"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18.1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tin </a:t>
            </a:r>
            <a:r>
              <a:rPr lang="en-US" sz="2300" i="1" dirty="0" err="1">
                <a:solidFill>
                  <a:srgbClr val="FF0000"/>
                </a:solidFill>
                <a:latin typeface="Cambria" panose="02040503050406030204" pitchFamily="18" charset="0"/>
                <a:ea typeface="Cambria" panose="02040503050406030204" pitchFamily="18" charset="0"/>
              </a:rPr>
              <a:t>trong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bày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biển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gì</a:t>
            </a:r>
            <a:r>
              <a:rPr lang="en-US" sz="2300" i="1" dirty="0">
                <a:solidFill>
                  <a:srgbClr val="FF0000"/>
                </a:solidFill>
                <a:latin typeface="Cambria" panose="02040503050406030204" pitchFamily="18" charset="0"/>
                <a:ea typeface="Cambria" panose="02040503050406030204" pitchFamily="18" charset="0"/>
              </a:rPr>
              <a:t>?</a:t>
            </a:r>
            <a:r>
              <a:rPr lang="vi-VN" sz="2300" i="1" dirty="0">
                <a:solidFill>
                  <a:srgbClr val="FF0000"/>
                </a:solidFill>
                <a:latin typeface="Cambria" panose="02040503050406030204" pitchFamily="18" charset="0"/>
                <a:ea typeface="Cambria" panose="02040503050406030204" pitchFamily="18" charset="0"/>
              </a:rPr>
              <a:t> Kể tên các đại dương</a:t>
            </a:r>
            <a:endParaRPr lang="en-US" sz="2300" i="1" dirty="0">
              <a:solidFill>
                <a:srgbClr val="FF0000"/>
              </a:solidFill>
              <a:latin typeface="Cambria" panose="02040503050406030204" pitchFamily="18" charset="0"/>
              <a:ea typeface="Cambria" panose="02040503050406030204" pitchFamily="18" charset="0"/>
            </a:endParaRPr>
          </a:p>
          <a:p>
            <a:pPr algn="ctr"/>
            <a:r>
              <a:rPr lang="vi-VN" sz="2300" i="1" dirty="0">
                <a:solidFill>
                  <a:srgbClr val="FF0000"/>
                </a:solidFill>
                <a:latin typeface="Cambria" panose="02040503050406030204" pitchFamily="18" charset="0"/>
                <a:ea typeface="Cambria" panose="02040503050406030204" pitchFamily="18" charset="0"/>
              </a:rPr>
              <a:t> thế giới.</a:t>
            </a:r>
          </a:p>
        </p:txBody>
      </p:sp>
      <p:sp>
        <p:nvSpPr>
          <p:cNvPr id="17" name="Rectangle 16"/>
          <p:cNvSpPr/>
          <p:nvPr/>
        </p:nvSpPr>
        <p:spPr>
          <a:xfrm>
            <a:off x="4364440" y="1353741"/>
            <a:ext cx="447476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Biển là một bộ phận có những đặc điểm riêng (độ muối, nhiệt độ…) khác với vùng nước của đại dương bao quanh.</a:t>
            </a:r>
            <a:endParaRPr lang="en-US"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Trên thế giới có 4 đại dương: Thái Bình Dương, Đại Tây Dương, Ấn Độ Dương và Bắc Băng Dương.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đại dương trên Trái Đất</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8070" y="3569554"/>
            <a:ext cx="4367530" cy="3015615"/>
          </a:xfrm>
          <a:prstGeom prst="rect">
            <a:avLst/>
          </a:prstGeom>
          <a:noFill/>
          <a:ln>
            <a:solidFill>
              <a:srgbClr val="00FF00"/>
            </a:solidFill>
          </a:ln>
        </p:spPr>
      </p:pic>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47800"/>
            <a:ext cx="3193291"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18.1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tin </a:t>
            </a:r>
            <a:r>
              <a:rPr lang="en-US" sz="2300" i="1" dirty="0" err="1">
                <a:solidFill>
                  <a:srgbClr val="FF0000"/>
                </a:solidFill>
                <a:latin typeface="Cambria" panose="02040503050406030204" pitchFamily="18" charset="0"/>
                <a:ea typeface="Cambria" panose="02040503050406030204" pitchFamily="18" charset="0"/>
              </a:rPr>
              <a:t>trong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bày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x</a:t>
            </a:r>
            <a:r>
              <a:rPr lang="vi-VN" sz="2300" i="1" dirty="0">
                <a:solidFill>
                  <a:srgbClr val="FF0000"/>
                </a:solidFill>
                <a:latin typeface="Cambria" panose="02040503050406030204" pitchFamily="18" charset="0"/>
                <a:ea typeface="Cambria" panose="02040503050406030204" pitchFamily="18" charset="0"/>
              </a:rPr>
              <a:t>ác định các lục địa tiếp giáp với từng </a:t>
            </a:r>
            <a:endParaRPr lang="en-US" sz="2300" i="1" dirty="0">
              <a:solidFill>
                <a:srgbClr val="FF0000"/>
              </a:solidFill>
              <a:latin typeface="Cambria" panose="02040503050406030204" pitchFamily="18" charset="0"/>
              <a:ea typeface="Cambria" panose="02040503050406030204" pitchFamily="18" charset="0"/>
            </a:endParaRPr>
          </a:p>
          <a:p>
            <a:pPr algn="ctr"/>
            <a:r>
              <a:rPr lang="vi-VN" sz="2300" i="1" dirty="0">
                <a:solidFill>
                  <a:srgbClr val="FF0000"/>
                </a:solidFill>
                <a:latin typeface="Cambria" panose="02040503050406030204" pitchFamily="18" charset="0"/>
                <a:ea typeface="Cambria" panose="02040503050406030204" pitchFamily="18" charset="0"/>
              </a:rPr>
              <a:t>đại dương.</a:t>
            </a:r>
          </a:p>
        </p:txBody>
      </p:sp>
      <p:sp>
        <p:nvSpPr>
          <p:cNvPr id="17" name="Rectangle 16"/>
          <p:cNvSpPr/>
          <p:nvPr/>
        </p:nvSpPr>
        <p:spPr>
          <a:xfrm>
            <a:off x="4267200" y="1352996"/>
            <a:ext cx="4648200" cy="1923604"/>
          </a:xfrm>
          <a:prstGeom prst="rect">
            <a:avLst/>
          </a:prstGeom>
        </p:spPr>
        <p:txBody>
          <a:bodyPr wrap="square">
            <a:spAutoFit/>
          </a:bodyPr>
          <a:lstStyle/>
          <a:p>
            <a:pPr algn="just"/>
            <a:r>
              <a:rPr lang="en-US" sz="1700" dirty="0">
                <a:latin typeface="Cambria" panose="02040503050406030204" pitchFamily="18" charset="0"/>
                <a:ea typeface="Cambria" panose="02040503050406030204" pitchFamily="18" charset="0"/>
              </a:rPr>
              <a:t>- </a:t>
            </a:r>
            <a:r>
              <a:rPr lang="vi-VN" sz="1700" dirty="0">
                <a:latin typeface="Cambria" panose="02040503050406030204" pitchFamily="18" charset="0"/>
                <a:ea typeface="Cambria" panose="02040503050406030204" pitchFamily="18" charset="0"/>
              </a:rPr>
              <a:t>Thái Bình Dương tiếp giáp lục địa Á-Âu, Ô-xtrây-li-a, Bắc Mỹ, Nam Mỹ, Nam Cực</a:t>
            </a:r>
            <a:r>
              <a:rPr lang="en-US" sz="1700" dirty="0">
                <a:latin typeface="Cambria" panose="02040503050406030204" pitchFamily="18" charset="0"/>
                <a:ea typeface="Cambria" panose="02040503050406030204" pitchFamily="18" charset="0"/>
              </a:rPr>
              <a:t>.</a:t>
            </a:r>
            <a:endParaRPr lang="vi-VN" sz="1700" dirty="0">
              <a:latin typeface="Cambria" panose="02040503050406030204" pitchFamily="18" charset="0"/>
              <a:ea typeface="Cambria" panose="02040503050406030204" pitchFamily="18" charset="0"/>
            </a:endParaRPr>
          </a:p>
          <a:p>
            <a:pPr algn="just"/>
            <a:r>
              <a:rPr lang="en-US" sz="1700" dirty="0">
                <a:latin typeface="Cambria" panose="02040503050406030204" pitchFamily="18" charset="0"/>
                <a:ea typeface="Cambria" panose="02040503050406030204" pitchFamily="18" charset="0"/>
              </a:rPr>
              <a:t>-</a:t>
            </a:r>
            <a:r>
              <a:rPr lang="vi-VN" sz="1700" dirty="0">
                <a:latin typeface="Cambria" panose="02040503050406030204" pitchFamily="18" charset="0"/>
                <a:ea typeface="Cambria" panose="02040503050406030204" pitchFamily="18" charset="0"/>
              </a:rPr>
              <a:t> Đại Tây Dương tiếp giáp lục địa Á-Âu, Phi, Bắc Mỹ, Nam Mỹ, Nam Cực</a:t>
            </a:r>
            <a:r>
              <a:rPr lang="en-US" sz="1700" dirty="0">
                <a:latin typeface="Cambria" panose="02040503050406030204" pitchFamily="18" charset="0"/>
                <a:ea typeface="Cambria" panose="02040503050406030204" pitchFamily="18" charset="0"/>
              </a:rPr>
              <a:t>.</a:t>
            </a:r>
            <a:endParaRPr lang="vi-VN" sz="1700" dirty="0">
              <a:latin typeface="Cambria" panose="02040503050406030204" pitchFamily="18" charset="0"/>
              <a:ea typeface="Cambria" panose="02040503050406030204" pitchFamily="18" charset="0"/>
            </a:endParaRPr>
          </a:p>
          <a:p>
            <a:pPr algn="just"/>
            <a:r>
              <a:rPr lang="en-US" sz="1700" dirty="0">
                <a:latin typeface="Cambria" panose="02040503050406030204" pitchFamily="18" charset="0"/>
                <a:ea typeface="Cambria" panose="02040503050406030204" pitchFamily="18" charset="0"/>
              </a:rPr>
              <a:t>-</a:t>
            </a:r>
            <a:r>
              <a:rPr lang="vi-VN" sz="1700" dirty="0">
                <a:latin typeface="Cambria" panose="02040503050406030204" pitchFamily="18" charset="0"/>
                <a:ea typeface="Cambria" panose="02040503050406030204" pitchFamily="18" charset="0"/>
              </a:rPr>
              <a:t> Ấn Độ Dương tiếp giáp lục địa Á-Âu, Ô-xtrây-li-a, Phi, Nam Cực</a:t>
            </a:r>
            <a:r>
              <a:rPr lang="en-US" sz="1700" dirty="0">
                <a:latin typeface="Cambria" panose="02040503050406030204" pitchFamily="18" charset="0"/>
                <a:ea typeface="Cambria" panose="02040503050406030204" pitchFamily="18" charset="0"/>
              </a:rPr>
              <a:t>.</a:t>
            </a:r>
            <a:endParaRPr lang="vi-VN" sz="1700" dirty="0">
              <a:latin typeface="Cambria" panose="02040503050406030204" pitchFamily="18" charset="0"/>
              <a:ea typeface="Cambria" panose="02040503050406030204" pitchFamily="18" charset="0"/>
            </a:endParaRPr>
          </a:p>
          <a:p>
            <a:pPr algn="just"/>
            <a:r>
              <a:rPr lang="en-US" sz="1700" dirty="0">
                <a:latin typeface="Cambria" panose="02040503050406030204" pitchFamily="18" charset="0"/>
                <a:ea typeface="Cambria" panose="02040503050406030204" pitchFamily="18" charset="0"/>
              </a:rPr>
              <a:t>-</a:t>
            </a:r>
            <a:r>
              <a:rPr lang="vi-VN" sz="1700" dirty="0">
                <a:latin typeface="Cambria" panose="02040503050406030204" pitchFamily="18" charset="0"/>
                <a:ea typeface="Cambria" panose="02040503050406030204" pitchFamily="18" charset="0"/>
              </a:rPr>
              <a:t> Bắc Băng Dương tiếp giáp lục địa Á-Âu, Bắc Mỹ.</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đại dương trên Trái Đất</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8070" y="3569554"/>
            <a:ext cx="4367530" cy="3015615"/>
          </a:xfrm>
          <a:prstGeom prst="rect">
            <a:avLst/>
          </a:prstGeom>
          <a:noFill/>
          <a:ln>
            <a:solidFill>
              <a:srgbClr val="00FF00"/>
            </a:solidFill>
          </a:ln>
        </p:spPr>
      </p:pic>
    </p:spTree>
    <p:extLst>
      <p:ext uri="{BB962C8B-B14F-4D97-AF65-F5344CB8AC3E}">
        <p14:creationId xmlns:p14="http://schemas.microsoft.com/office/powerpoint/2010/main" val="1192022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981200"/>
            <a:ext cx="6792509" cy="2676477"/>
          </a:xfrm>
          <a:prstGeom prst="wedgeRoundRectCallout">
            <a:avLst>
              <a:gd name="adj1" fmla="val 47307"/>
              <a:gd name="adj2" fmla="val 8908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209800"/>
            <a:ext cx="6629398" cy="2569934"/>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Biển là một bộ phận có những đặc điểm riêng (độ muối, nhiệt độ…) khác với vùng nước của đại dương bao quanh.</a:t>
            </a:r>
          </a:p>
          <a:p>
            <a:pPr algn="just"/>
            <a:r>
              <a:rPr lang="vi-VN" sz="2300" dirty="0">
                <a:latin typeface="Cambria" panose="02040503050406030204" pitchFamily="18" charset="0"/>
                <a:ea typeface="Cambria" panose="02040503050406030204" pitchFamily="18" charset="0"/>
              </a:rPr>
              <a:t>- Đại dương chiếm 71% diện tích bề mặt Trái Đất. Trên thế giới có 4 đại dương: Thái Bình Dương, Đại Tây Dương, Ấn Độ Dương và Bắc Băng Dương.</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đại dương trên Trái 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Tree>
    <p:extLst>
      <p:ext uri="{BB962C8B-B14F-4D97-AF65-F5344CB8AC3E}">
        <p14:creationId xmlns:p14="http://schemas.microsoft.com/office/powerpoint/2010/main" val="2800413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524000"/>
            <a:ext cx="3193291"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18.1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n</a:t>
            </a:r>
            <a:r>
              <a:rPr lang="vi-VN" sz="2000" i="1" dirty="0">
                <a:solidFill>
                  <a:srgbClr val="FF0000"/>
                </a:solidFill>
                <a:latin typeface="Cambria" panose="02040503050406030204" pitchFamily="18" charset="0"/>
                <a:ea typeface="Cambria" panose="02040503050406030204" pitchFamily="18" charset="0"/>
              </a:rPr>
              <a:t>hiệt độ và độ muối trung bình của nước biển và đại dương là bao nhiêu?</a:t>
            </a:r>
          </a:p>
        </p:txBody>
      </p:sp>
      <p:sp>
        <p:nvSpPr>
          <p:cNvPr id="17" name="Rectangle 16"/>
          <p:cNvSpPr/>
          <p:nvPr/>
        </p:nvSpPr>
        <p:spPr>
          <a:xfrm>
            <a:off x="4364440" y="1539895"/>
            <a:ext cx="4474760" cy="1508105"/>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Nhiệt độ trung bình của nước biển và đại dương là 17,5</a:t>
            </a:r>
            <a:r>
              <a:rPr lang="vi-VN" sz="2300" baseline="30000" dirty="0">
                <a:latin typeface="Cambria" panose="02040503050406030204" pitchFamily="18" charset="0"/>
                <a:ea typeface="Cambria" panose="02040503050406030204" pitchFamily="18" charset="0"/>
              </a:rPr>
              <a:t>0</a:t>
            </a:r>
            <a:r>
              <a:rPr lang="vi-VN" sz="2300" dirty="0">
                <a:latin typeface="Cambria" panose="02040503050406030204" pitchFamily="18" charset="0"/>
                <a:ea typeface="Cambria" panose="02040503050406030204" pitchFamily="18" charset="0"/>
              </a:rPr>
              <a:t>C</a:t>
            </a:r>
            <a:endParaRPr lang="en-US" sz="2300" dirty="0">
              <a:latin typeface="Cambria" panose="02040503050406030204" pitchFamily="18" charset="0"/>
              <a:ea typeface="Cambria" panose="02040503050406030204" pitchFamily="18" charset="0"/>
            </a:endParaRP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Độ muối trung bình của nước biển và đại dương là 35‰. </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Nhiệt độ, độ muối của biển và đại dương</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8070" y="3569554"/>
            <a:ext cx="4367530" cy="3015615"/>
          </a:xfrm>
          <a:prstGeom prst="rect">
            <a:avLst/>
          </a:prstGeom>
          <a:noFill/>
          <a:ln>
            <a:solidFill>
              <a:srgbClr val="00FF00"/>
            </a:solidFill>
          </a:ln>
        </p:spPr>
      </p:pic>
    </p:spTree>
    <p:extLst>
      <p:ext uri="{BB962C8B-B14F-4D97-AF65-F5344CB8AC3E}">
        <p14:creationId xmlns:p14="http://schemas.microsoft.com/office/powerpoint/2010/main" val="1601880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429941"/>
            <a:ext cx="3193291" cy="1846659"/>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18.1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em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sự khác biệt về nhiệt độ và độ muối giữa vùng biển nhiệt đới và ôn đới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g</a:t>
            </a:r>
            <a:r>
              <a:rPr lang="vi-VN" sz="1900" i="1" dirty="0">
                <a:solidFill>
                  <a:srgbClr val="FF0000"/>
                </a:solidFill>
                <a:latin typeface="Cambria" panose="02040503050406030204" pitchFamily="18" charset="0"/>
                <a:ea typeface="Cambria" panose="02040503050406030204" pitchFamily="18" charset="0"/>
              </a:rPr>
              <a:t>iải </a:t>
            </a:r>
            <a:r>
              <a:rPr lang="en-US" sz="1900" i="1" dirty="0" err="1">
                <a:solidFill>
                  <a:srgbClr val="FF0000"/>
                </a:solidFill>
                <a:latin typeface="Cambria" panose="02040503050406030204" pitchFamily="18" charset="0"/>
                <a:ea typeface="Cambria" panose="02040503050406030204" pitchFamily="18" charset="0"/>
              </a:rPr>
              <a:t>thích</a:t>
            </a:r>
            <a:r>
              <a:rPr lang="en-US" sz="1900" i="1" dirty="0">
                <a:solidFill>
                  <a:srgbClr val="FF0000"/>
                </a:solidFill>
                <a:latin typeface="Cambria" panose="02040503050406030204" pitchFamily="18" charset="0"/>
                <a:ea typeface="Cambria" panose="02040503050406030204" pitchFamily="18" charset="0"/>
              </a:rPr>
              <a:t> </a:t>
            </a:r>
          </a:p>
          <a:p>
            <a:pPr algn="ctr"/>
            <a:r>
              <a:rPr lang="vi-VN" sz="1900" i="1" dirty="0">
                <a:solidFill>
                  <a:srgbClr val="FF0000"/>
                </a:solidFill>
                <a:latin typeface="Cambria" panose="02040503050406030204" pitchFamily="18" charset="0"/>
                <a:ea typeface="Cambria" panose="02040503050406030204" pitchFamily="18" charset="0"/>
              </a:rPr>
              <a:t>nguyên nhân</a:t>
            </a:r>
            <a:r>
              <a:rPr lang="en-US" sz="1900" i="1" dirty="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371600"/>
            <a:ext cx="4474760" cy="1708160"/>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 Nhiệt độ và độ muối ở vùng biển nhiệt đới cao hơn ở vùng biển ôn đới.</a:t>
            </a:r>
          </a:p>
          <a:p>
            <a:pPr algn="just"/>
            <a:r>
              <a:rPr lang="vi-VN" sz="2100" dirty="0">
                <a:latin typeface="Cambria" panose="02040503050406030204" pitchFamily="18" charset="0"/>
                <a:ea typeface="Cambria" panose="02040503050406030204" pitchFamily="18" charset="0"/>
              </a:rPr>
              <a:t>- Nguyên nhân: vùng biển nhiệt đới có khí hậu nóng hơn và độ bốc hơi cao hơn vùng biển ôn đới.</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Nhiệt độ, độ muối của biển và đại dương</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8070" y="3569554"/>
            <a:ext cx="4367530" cy="3015615"/>
          </a:xfrm>
          <a:prstGeom prst="rect">
            <a:avLst/>
          </a:prstGeom>
          <a:noFill/>
          <a:ln>
            <a:solidFill>
              <a:srgbClr val="00FF00"/>
            </a:solidFill>
          </a:ln>
        </p:spPr>
      </p:pic>
    </p:spTree>
    <p:extLst>
      <p:ext uri="{BB962C8B-B14F-4D97-AF65-F5344CB8AC3E}">
        <p14:creationId xmlns:p14="http://schemas.microsoft.com/office/powerpoint/2010/main" val="2781418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76400"/>
            <a:ext cx="6792509" cy="3276600"/>
          </a:xfrm>
          <a:prstGeom prst="wedgeRoundRectCallout">
            <a:avLst>
              <a:gd name="adj1" fmla="val 47876"/>
              <a:gd name="adj2" fmla="val 7337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85414"/>
            <a:ext cx="6629398" cy="3247043"/>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Nhiệt độ trung bình của nước biển và đại dương là 17,5</a:t>
            </a:r>
            <a:r>
              <a:rPr lang="vi-VN" sz="2300" baseline="30000" dirty="0">
                <a:latin typeface="Cambria" panose="02040503050406030204" pitchFamily="18" charset="0"/>
                <a:ea typeface="Cambria" panose="02040503050406030204" pitchFamily="18" charset="0"/>
              </a:rPr>
              <a:t>0</a:t>
            </a:r>
            <a:r>
              <a:rPr lang="vi-VN" sz="2300" dirty="0">
                <a:latin typeface="Cambria" panose="02040503050406030204" pitchFamily="18" charset="0"/>
                <a:ea typeface="Cambria" panose="02040503050406030204" pitchFamily="18" charset="0"/>
              </a:rPr>
              <a:t>C. Tuy nhiên nhiệt độ sẽ thay đổi phụ thuộc vào vị trí địa lí, điều kiện khí hậu và một số điều kiện tự nhiên khác.</a:t>
            </a:r>
          </a:p>
          <a:p>
            <a:pPr algn="just"/>
            <a:r>
              <a:rPr lang="vi-VN" sz="2300" dirty="0">
                <a:latin typeface="Cambria" panose="02040503050406030204" pitchFamily="18" charset="0"/>
                <a:ea typeface="Cambria" panose="02040503050406030204" pitchFamily="18" charset="0"/>
              </a:rPr>
              <a:t>- Độ muối trung bình của nước biển và đại dương là 35‰. Độ muối của các biển và đại dương không giống nhau tuỳ thuộc vào nguồn nước sông đổ vào nhiều hay ít và độ bốc hơi lớn hay nhỏ.</a:t>
            </a:r>
          </a:p>
          <a:p>
            <a:pPr algn="just"/>
            <a:endParaRPr lang="vi-VN" sz="21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Nhiệt độ, độ muối của biển và đại dương</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Tree>
    <p:extLst>
      <p:ext uri="{BB962C8B-B14F-4D97-AF65-F5344CB8AC3E}">
        <p14:creationId xmlns:p14="http://schemas.microsoft.com/office/powerpoint/2010/main" val="3488109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1607</Words>
  <Application>Microsoft Office PowerPoint</Application>
  <PresentationFormat>On-screen Show (4:3)</PresentationFormat>
  <Paragraphs>151</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Tahoma</vt:lpstr>
      <vt:lpstr>Times New Roman</vt:lpstr>
      <vt:lpstr>Verdana</vt:lpstr>
      <vt:lpstr>Office Theme</vt:lpstr>
      <vt:lpstr>PowerPoint Presentation</vt:lpstr>
      <vt:lpstr>BIỂN VÀ ĐẠI DƯƠNG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97</cp:revision>
  <dcterms:created xsi:type="dcterms:W3CDTF">2016-02-15T14:28:12Z</dcterms:created>
  <dcterms:modified xsi:type="dcterms:W3CDTF">2022-08-19T06:20:49Z</dcterms:modified>
</cp:coreProperties>
</file>